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35" r:id="rId1"/>
    <p:sldMasterId id="2147483847" r:id="rId2"/>
    <p:sldMasterId id="2147483859" r:id="rId3"/>
    <p:sldMasterId id="2147483871" r:id="rId4"/>
    <p:sldMasterId id="2147483883" r:id="rId5"/>
    <p:sldMasterId id="2147483895" r:id="rId6"/>
    <p:sldMasterId id="2147483907" r:id="rId7"/>
  </p:sldMasterIdLst>
  <p:notesMasterIdLst>
    <p:notesMasterId r:id="rId23"/>
  </p:notesMasterIdLst>
  <p:handoutMasterIdLst>
    <p:handoutMasterId r:id="rId24"/>
  </p:handoutMasterIdLst>
  <p:sldIdLst>
    <p:sldId id="289" r:id="rId8"/>
    <p:sldId id="290" r:id="rId9"/>
    <p:sldId id="291" r:id="rId10"/>
    <p:sldId id="301" r:id="rId11"/>
    <p:sldId id="300" r:id="rId12"/>
    <p:sldId id="292" r:id="rId13"/>
    <p:sldId id="302" r:id="rId14"/>
    <p:sldId id="294" r:id="rId15"/>
    <p:sldId id="306" r:id="rId16"/>
    <p:sldId id="303" r:id="rId17"/>
    <p:sldId id="296" r:id="rId18"/>
    <p:sldId id="304" r:id="rId19"/>
    <p:sldId id="305" r:id="rId20"/>
    <p:sldId id="297" r:id="rId21"/>
    <p:sldId id="274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240" autoAdjust="0"/>
    <p:restoredTop sz="94225"/>
  </p:normalViewPr>
  <p:slideViewPr>
    <p:cSldViewPr snapToGrid="0" snapToObjects="1">
      <p:cViewPr varScale="1">
        <p:scale>
          <a:sx n="101" d="100"/>
          <a:sy n="101" d="100"/>
        </p:scale>
        <p:origin x="38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54B44E-40A3-0E46-B16A-9BF1250A248B}" type="datetimeFigureOut">
              <a:rPr lang="en-US" smtClean="0"/>
              <a:t>8/26/2023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DF1604-CF25-2840-A4A3-96CDE3604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35781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6AD16C-2DB4-6642-BAD4-9ED973A087A0}" type="datetimeFigureOut">
              <a:rPr lang="en-US" smtClean="0"/>
              <a:t>8/26/2023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5BF589-3978-3C45-966B-D7B7A71F2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84166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BF589-3978-3C45-966B-D7B7A71F2A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369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BF589-3978-3C45-966B-D7B7A71F2A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410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BF589-3978-3C45-966B-D7B7A71F2A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948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BF589-3978-3C45-966B-D7B7A71F2A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5079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06D49-9F00-734C-B444-C4415C44A094}" type="datetime1">
              <a:rPr lang="en-US" smtClean="0"/>
              <a:t>8/26/2023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FLLTutorials.com,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8996105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8959041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8923137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615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246B5-80EB-BF4F-B7DF-B188614F2D3B}" type="datetime1">
              <a:rPr lang="en-US" smtClean="0"/>
              <a:t>8/26/2023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FLLTutorials.com,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394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93E6B-2F66-ED41-B40B-7E0F11EA1DFA}" type="datetime1">
              <a:rPr lang="en-US" smtClean="0"/>
              <a:t>8/26/2023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FLLTutorials.com,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8360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2517" y="3427224"/>
            <a:ext cx="6858000" cy="914400"/>
          </a:xfrm>
        </p:spPr>
        <p:txBody>
          <a:bodyPr/>
          <a:lstStyle>
            <a:lvl1pPr marL="0" indent="0" algn="ctr">
              <a:buNone/>
              <a:defRPr b="0" cap="none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8C86B-4B5D-1D4B-B3F8-3A25B7C5966E}" type="datetime1">
              <a:rPr lang="en-US" smtClean="0"/>
              <a:t>8/26/2023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92875"/>
            <a:ext cx="3945988" cy="282095"/>
          </a:xfrm>
        </p:spPr>
        <p:txBody>
          <a:bodyPr/>
          <a:lstStyle/>
          <a:p>
            <a:r>
              <a:rPr lang="en-US"/>
              <a:t>© 2023, FLLTutorials.com,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84242" y="6341733"/>
            <a:ext cx="58831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8904666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Picture 2" descr="EV3Lessons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0896" y="400415"/>
            <a:ext cx="7741243" cy="28753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502903" y="5741850"/>
            <a:ext cx="8117227" cy="602769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pPr algn="ctr"/>
            <a:r>
              <a:rPr lang="en-US" sz="3200" dirty="0"/>
              <a:t>BEGINNER PROGRAMMING LESSON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078568" y="4119917"/>
            <a:ext cx="4965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By Sanjay and Arvind </a:t>
            </a:r>
            <a:r>
              <a:rPr lang="en-US" dirty="0" err="1"/>
              <a:t>Seshan</a:t>
            </a:r>
            <a:endParaRPr 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8996105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7" name="Rectangle 16"/>
          <p:cNvSpPr/>
          <p:nvPr userDrawn="1"/>
        </p:nvSpPr>
        <p:spPr>
          <a:xfrm>
            <a:off x="8959041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8" name="Rectangle 17"/>
          <p:cNvSpPr/>
          <p:nvPr userDrawn="1"/>
        </p:nvSpPr>
        <p:spPr>
          <a:xfrm>
            <a:off x="8923137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6436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45474" cy="4373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BF2F6-3490-9047-9ABA-1CD6F0476335}" type="datetime1">
              <a:rPr lang="en-US" smtClean="0"/>
              <a:t>8/26/2023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FLLTutorials.com,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7383" y="6376457"/>
            <a:ext cx="627256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4246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9EECF-8981-0646-A304-36B644203D12}" type="datetime1">
              <a:rPr lang="en-US" smtClean="0"/>
              <a:t>8/26/2023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© 2023, FLLTutorials.com, Last Edit 5/29/2023</a:t>
            </a:r>
          </a:p>
        </p:txBody>
      </p:sp>
    </p:spTree>
    <p:extLst>
      <p:ext uri="{BB962C8B-B14F-4D97-AF65-F5344CB8AC3E}">
        <p14:creationId xmlns:p14="http://schemas.microsoft.com/office/powerpoint/2010/main" val="3494074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74800"/>
            <a:ext cx="387752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6923" y="1574800"/>
            <a:ext cx="3815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43842-4FED-1044-B09C-5419DBC8127A}" type="datetime1">
              <a:rPr lang="en-US" smtClean="0"/>
              <a:t>8/26/2023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FLLTutorials.com, Last Edit 5/29/2023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0153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BDCE2-7C8F-FA49-97A7-5FD6641481E1}" type="datetime1">
              <a:rPr lang="en-US" smtClean="0"/>
              <a:t>8/26/2023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FLLTutorials.com, Last Edit 5/29/2023</a:t>
            </a: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1543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9B2D2-24D3-7640-859A-A1E37544E833}" type="datetime1">
              <a:rPr lang="en-US" smtClean="0"/>
              <a:t>8/26/2023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FLLTutorials.com, Last Edit 5/29/2023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690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76D80-3531-B042-AB1D-A190FB6593F5}" type="datetime1">
              <a:rPr lang="en-US" smtClean="0"/>
              <a:t>8/26/2023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FLLTutorials.com, Last Edit 5/29/2023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6472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D98AC-7CF0-0C42-83D5-51086AA4E37C}" type="datetime1">
              <a:rPr lang="en-US" smtClean="0"/>
              <a:t>8/26/2023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FLLTutorials.com, Last Edit 5/29/2023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55502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45474" cy="4373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A11C1-394A-D94B-8983-3A49270F6734}" type="datetime1">
              <a:rPr lang="en-US" smtClean="0"/>
              <a:t>8/26/2023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FLLTutorials.com,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1522" y="6269672"/>
            <a:ext cx="642303" cy="365125"/>
          </a:xfr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5032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0FD61-8E45-A24C-B027-948DBCC4F323}" type="datetime1">
              <a:rPr lang="en-US" smtClean="0"/>
              <a:t>8/26/2023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FLLTutorials.com, Last Edit 5/29/2023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3832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85149-8FB3-5343-93DD-DC64843F2B91}" type="datetime1">
              <a:rPr lang="en-US" smtClean="0"/>
              <a:t>8/26/2023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FLLTutorials.com,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4591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24D0C-BAEB-1D41-A3C0-59CA3517456D}" type="datetime1">
              <a:rPr lang="en-US" smtClean="0"/>
              <a:t>8/26/2023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FLLTutorials.com,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076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98CB2-3880-C74D-8E2B-2D548514B063}" type="datetime1">
              <a:rPr lang="en-US" smtClean="0"/>
              <a:t>8/26/2023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FLLTutorials.com,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838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D3C5C-3F9B-BD46-BB36-5C2D9206B325}" type="datetime1">
              <a:rPr lang="en-US" smtClean="0"/>
              <a:t>8/26/2023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FLLTutorials.com,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2860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4AF8A-775A-4F43-86BF-AC028916F417}" type="datetime1">
              <a:rPr lang="en-US" smtClean="0"/>
              <a:t>8/26/2023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FLLTutorials.com,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01290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7CED4-76BE-A548-B8D7-0783B4D01056}" type="datetime1">
              <a:rPr lang="en-US" smtClean="0"/>
              <a:t>8/26/2023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FLLTutorials.com, Last Edit 5/29/2023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5115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74AC4-BDC7-5247-AAD2-4B5897192483}" type="datetime1">
              <a:rPr lang="en-US" smtClean="0"/>
              <a:t>8/26/2023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FLLTutorials.com, Last Edit 5/29/2023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92323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93D2F-95F1-E149-AF22-7FDA74BE9363}" type="datetime1">
              <a:rPr lang="en-US" smtClean="0"/>
              <a:t>8/26/2023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FLLTutorials.com, Last Edit 5/29/2023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12521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734C2-05BF-1447-996D-9E663B037C8A}" type="datetime1">
              <a:rPr lang="en-US" smtClean="0"/>
              <a:t>8/26/2023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FLLTutorials.com, Last Edit 5/29/2023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791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2F998-1A0C-6343-B9A8-84BBD1A3DDEC}" type="datetime1">
              <a:rPr lang="en-US" smtClean="0"/>
              <a:t>8/26/2023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© 2023, FLLTutorials.com, Last Edit 5/29/2023</a:t>
            </a:r>
          </a:p>
        </p:txBody>
      </p:sp>
    </p:spTree>
    <p:extLst>
      <p:ext uri="{BB962C8B-B14F-4D97-AF65-F5344CB8AC3E}">
        <p14:creationId xmlns:p14="http://schemas.microsoft.com/office/powerpoint/2010/main" val="80061191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236A6-F29B-BA48-BD8B-148A2DD1DBF4}" type="datetime1">
              <a:rPr lang="en-US" smtClean="0"/>
              <a:t>8/26/2023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FLLTutorials.com, Last Edit 5/29/2023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44621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820F2-E90B-9A47-B257-3BCAED4E0F6D}" type="datetime1">
              <a:rPr lang="en-US" smtClean="0"/>
              <a:t>8/26/2023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FLLTutorials.com, Last Edit 5/29/2023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49689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F7025-3F23-A646-9D53-0682BF15AEF1}" type="datetime1">
              <a:rPr lang="en-US" smtClean="0"/>
              <a:t>8/26/2023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FLLTutorials.com,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53332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C3641-841B-6F4F-B1DB-A32471BDCB9F}" type="datetime1">
              <a:rPr lang="en-US" smtClean="0"/>
              <a:t>8/26/2023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FLLTutorials.com,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59741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64C05-BBF5-A348-AC73-0EB6BB268011}" type="datetime1">
              <a:rPr lang="en-US" smtClean="0"/>
              <a:t>8/26/2023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FLLTutorials.com,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996105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8959041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8923137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8996105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8959041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8923137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23246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45474" cy="4373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96A6D-C499-FC4F-BA26-C105C5A0AC7C}" type="datetime1">
              <a:rPr lang="en-US" smtClean="0"/>
              <a:t>8/26/2023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FLLTutorials.com,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1522" y="6269672"/>
            <a:ext cx="642303" cy="365125"/>
          </a:xfr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44281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A9CAB-29D5-2E49-A462-64BB2D33B22E}" type="datetime1">
              <a:rPr lang="en-US" smtClean="0"/>
              <a:t>8/26/2023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© 2023, FLLTutorials.com, Last Edit 5/29/2023</a:t>
            </a:r>
          </a:p>
        </p:txBody>
      </p:sp>
    </p:spTree>
    <p:extLst>
      <p:ext uri="{BB962C8B-B14F-4D97-AF65-F5344CB8AC3E}">
        <p14:creationId xmlns:p14="http://schemas.microsoft.com/office/powerpoint/2010/main" val="43551885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74800"/>
            <a:ext cx="387752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6923" y="1574800"/>
            <a:ext cx="3815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462F7-E5FA-8D47-A330-F9150920D203}" type="datetime1">
              <a:rPr lang="en-US" smtClean="0"/>
              <a:t>8/26/2023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FLLTutorials.com, Last Edit 5/29/2023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09339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85840-1C14-3D4D-BCB3-3A902C37EF49}" type="datetime1">
              <a:rPr lang="en-US" smtClean="0"/>
              <a:t>8/26/2023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FLLTutorials.com, Last Edit 5/29/2023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72205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2E6F2-3372-4D4B-9DCE-087251BF1E2B}" type="datetime1">
              <a:rPr lang="en-US" smtClean="0"/>
              <a:t>8/26/2023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FLLTutorials.com, Last Edit 5/29/2023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0024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74800"/>
            <a:ext cx="387752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6923" y="1574800"/>
            <a:ext cx="3815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EF73D-AA12-7A4E-8CF2-EE6625F0A14B}" type="datetime1">
              <a:rPr lang="en-US" smtClean="0"/>
              <a:t>8/26/2023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FLLTutorials.com, Last Edit 5/29/2023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62174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2F629-CCF9-074A-B8B3-99387BD7496E}" type="datetime1">
              <a:rPr lang="en-US" smtClean="0"/>
              <a:t>8/26/2023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FLLTutorials.com, Last Edit 5/29/2023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77326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39A05-1ADA-C44F-90EF-36F95DBED3C1}" type="datetime1">
              <a:rPr lang="en-US" smtClean="0"/>
              <a:t>8/26/2023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FLLTutorials.com, Last Edit 5/29/2023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012541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F0A73-1140-D745-9324-165D3727F6E0}" type="datetime1">
              <a:rPr lang="en-US" smtClean="0"/>
              <a:t>8/26/2023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FLLTutorials.com, Last Edit 5/29/2023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64012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DA70F-CAA7-A348-A62C-1DCCE601A06E}" type="datetime1">
              <a:rPr lang="en-US" smtClean="0"/>
              <a:t>8/26/2023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FLLTutorials.com,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41143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2B1C2-3BF7-AA40-9BEF-37456F513E69}" type="datetime1">
              <a:rPr lang="en-US" smtClean="0"/>
              <a:t>8/26/2023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FLLTutorials.com,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12378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2517" y="3427224"/>
            <a:ext cx="6858000" cy="914400"/>
          </a:xfrm>
        </p:spPr>
        <p:txBody>
          <a:bodyPr/>
          <a:lstStyle>
            <a:lvl1pPr marL="0" indent="0" algn="ctr">
              <a:buNone/>
              <a:defRPr b="0" cap="none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D9563-ED6F-8548-9B7F-21874F160D43}" type="datetime1">
              <a:rPr lang="en-US" smtClean="0"/>
              <a:t>8/26/2023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92875"/>
            <a:ext cx="3945988" cy="282095"/>
          </a:xfrm>
        </p:spPr>
        <p:txBody>
          <a:bodyPr/>
          <a:lstStyle/>
          <a:p>
            <a:r>
              <a:rPr lang="en-US"/>
              <a:t>© 2023, FLLTutorials.com,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84242" y="6341733"/>
            <a:ext cx="58831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8904666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502903" y="5741850"/>
            <a:ext cx="8117227" cy="602769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pPr algn="ctr"/>
            <a:r>
              <a:rPr lang="en-US" sz="3200" dirty="0"/>
              <a:t>BEGINNER PROGRAMMING LESSON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078568" y="4119917"/>
            <a:ext cx="4965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By Sanjay and Arvind </a:t>
            </a:r>
            <a:r>
              <a:rPr lang="en-US" dirty="0" err="1"/>
              <a:t>Seshan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8996105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8959041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8923137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006" y="2895600"/>
            <a:ext cx="147895" cy="39624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3520" y="0"/>
            <a:ext cx="184958" cy="28956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54770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pic>
        <p:nvPicPr>
          <p:cNvPr id="22" name="Picture 21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A3F2940E-D6B0-4889-82D3-031E7DE99E6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238" y="256309"/>
            <a:ext cx="8277216" cy="3038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52085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45474" cy="4373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0F1BF-641C-A349-90F7-C6FE53ABBEE2}" type="datetime1">
              <a:rPr lang="en-US" smtClean="0"/>
              <a:t>8/26/2023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FLLTutorials.com,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7383" y="6376457"/>
            <a:ext cx="627256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43287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2D4E0-DDA8-A344-9045-3E9A3EFFE9CB}" type="datetime1">
              <a:rPr lang="en-US" smtClean="0"/>
              <a:t>8/26/2023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© 2023, FLLTutorials.com, Last Edit 5/29/2023</a:t>
            </a:r>
          </a:p>
        </p:txBody>
      </p:sp>
    </p:spTree>
    <p:extLst>
      <p:ext uri="{BB962C8B-B14F-4D97-AF65-F5344CB8AC3E}">
        <p14:creationId xmlns:p14="http://schemas.microsoft.com/office/powerpoint/2010/main" val="127229131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74800"/>
            <a:ext cx="387752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6923" y="1574800"/>
            <a:ext cx="3815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7D61B-22ED-DD4A-BD09-14F8D2FEBA5E}" type="datetime1">
              <a:rPr lang="en-US" smtClean="0"/>
              <a:t>8/26/2023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FLLTutorials.com, Last Edit 5/29/2023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39079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84E02-597E-1F41-A738-197D6D86EC51}" type="datetime1">
              <a:rPr lang="en-US" smtClean="0"/>
              <a:t>8/26/2023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FLLTutorials.com, Last Edit 5/29/2023</a:t>
            </a: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502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24779-3C12-524E-85A9-52FE1A10A8FE}" type="datetime1">
              <a:rPr lang="en-US" smtClean="0"/>
              <a:t>8/26/2023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FLLTutorials.com, Last Edit 5/29/2023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86067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7280C-4911-944F-869D-087A5E1D2BF4}" type="datetime1">
              <a:rPr lang="en-US" smtClean="0"/>
              <a:t>8/26/2023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FLLTutorials.com, Last Edit 5/29/2023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85570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91850-B2ED-DB46-AA6E-1DB3230CFE8A}" type="datetime1">
              <a:rPr lang="en-US" smtClean="0"/>
              <a:t>8/26/2023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FLLTutorials.com, Last Edit 5/29/2023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09931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57D4D-499C-D940-81FD-7D16FE19B12D}" type="datetime1">
              <a:rPr lang="en-US" smtClean="0"/>
              <a:t>8/26/2023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FLLTutorials.com, Last Edit 5/29/2023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2932270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C2F56-7A41-224E-8E89-E32C53B9FA4B}" type="datetime1">
              <a:rPr lang="en-US" smtClean="0"/>
              <a:t>8/26/2023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FLLTutorials.com, Last Edit 5/29/2023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47170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E584B-D7FC-B341-9BC6-55823557DE01}" type="datetime1">
              <a:rPr lang="en-US" smtClean="0"/>
              <a:t>8/26/2023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FLLTutorials.com,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78915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D0DD0-420A-294F-8BB3-911A16D42DF3}" type="datetime1">
              <a:rPr lang="en-US" smtClean="0"/>
              <a:t>8/26/2023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FLLTutorials.com,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93009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FE400-99B8-734B-B984-78A10B305A0F}" type="datetime1">
              <a:rPr lang="en-US" smtClean="0"/>
              <a:t>8/26/2023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FLLTutorials.com,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31259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03555-20C4-0647-8123-187C2AA8A9E7}" type="datetime1">
              <a:rPr lang="en-US" smtClean="0"/>
              <a:t>8/26/2023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FLLTutorials.com,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34592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D3185-5FAE-4749-8CB9-0A52E902E478}" type="datetime1">
              <a:rPr lang="en-US" smtClean="0"/>
              <a:t>8/26/2023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FLLTutorials.com,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93472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E04F9-3050-E04F-90A2-117A7C5715F9}" type="datetime1">
              <a:rPr lang="en-US" smtClean="0"/>
              <a:t>8/26/2023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FLLTutorials.com, Last Edit 5/29/2023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359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E50DC-E298-914E-BE4E-ACD8967C5025}" type="datetime1">
              <a:rPr lang="en-US" smtClean="0"/>
              <a:t>8/26/2023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FLLTutorials.com, Last Edit 5/29/2023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5459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71272-03FD-D542-82BF-FB8CBF80281A}" type="datetime1">
              <a:rPr lang="en-US" smtClean="0"/>
              <a:t>8/26/2023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FLLTutorials.com, Last Edit 5/29/2023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01369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87CC1-ED0A-A54A-85E2-711050BFB97F}" type="datetime1">
              <a:rPr lang="en-US" smtClean="0"/>
              <a:t>8/26/2023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FLLTutorials.com, Last Edit 5/29/2023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99582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FEF69-7920-6947-8E55-F8E872E66A70}" type="datetime1">
              <a:rPr lang="en-US" smtClean="0"/>
              <a:t>8/26/2023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FLLTutorials.com, Last Edit 5/29/2023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95184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6E4A1-CF3B-D14C-A019-DB1C1636C223}" type="datetime1">
              <a:rPr lang="en-US" smtClean="0"/>
              <a:t>8/26/2023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FLLTutorials.com, Last Edit 5/29/2023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75243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F3324-59D3-5D44-9ED8-D74FCDD1DD19}" type="datetime1">
              <a:rPr lang="en-US" smtClean="0"/>
              <a:t>8/26/2023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FLLTutorials.com, Last Edit 5/29/2023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76697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D67B3-AA38-1940-AC17-FA65B1EF5D38}" type="datetime1">
              <a:rPr lang="en-US" smtClean="0"/>
              <a:t>8/26/2023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FLLTutorials.com,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84844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6085A-A101-B84E-917A-FC8B413970CB}" type="datetime1">
              <a:rPr lang="en-US" smtClean="0"/>
              <a:t>8/26/2023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FLLTutorials.com,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002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8091" y="563880"/>
            <a:ext cx="8240108" cy="56821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81192" y="3936453"/>
            <a:ext cx="7989752" cy="1033133"/>
          </a:xfrm>
          <a:ln>
            <a:noFill/>
          </a:ln>
          <a:effectLst/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2" y="5175772"/>
            <a:ext cx="7989752" cy="590321"/>
          </a:xfrm>
          <a:ln>
            <a:noFill/>
          </a:ln>
        </p:spPr>
        <p:txBody>
          <a:bodyPr anchor="t">
            <a:normAutofit/>
          </a:bodyPr>
          <a:lstStyle>
            <a:lvl1pPr marL="0" indent="0" algn="ctr">
              <a:buNone/>
              <a:defRPr sz="1600" cap="all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59327" y="639224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18BDB5D8-6C39-3D45-9B81-FD8245920E4D}" type="datetime1">
              <a:rPr lang="en-US" smtClean="0"/>
              <a:t>8/26/2023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6387916"/>
            <a:ext cx="487058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© 2023, FLLTutorials.com,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00476" y="6392242"/>
            <a:ext cx="77046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4B45051-E032-1249-AC8B-C5EB1B15FB4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5280" y="563880"/>
            <a:ext cx="8488680" cy="291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60483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8092" y="599725"/>
            <a:ext cx="8238707" cy="81810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687475"/>
            <a:ext cx="7989752" cy="59679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091" y="1505583"/>
            <a:ext cx="8238707" cy="4353215"/>
          </a:xfrm>
        </p:spPr>
        <p:txBody>
          <a:bodyPr anchor="t"/>
          <a:lstStyle>
            <a:lvl1pPr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5E510904-FE82-B349-843E-834D82D577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59327" y="6392242"/>
            <a:ext cx="21336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881C3F1B-7E66-C749-B43C-F30C67EC1680}" type="datetime1">
              <a:rPr lang="en-US" smtClean="0"/>
              <a:t>8/26/2023</a:t>
            </a:fld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E48965D5-4E22-4D4C-B0D3-4AEC70083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387916"/>
            <a:ext cx="487058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© 2023, FLLTutorials.com, Last Edit 5/29/2023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65AB5AFF-5E76-4041-B3D5-669547C07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00476" y="6392242"/>
            <a:ext cx="770468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043428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52646" y="5141973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36573"/>
            <a:ext cx="7989751" cy="1504844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3" y="4541417"/>
            <a:ext cx="7989751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52362C45-CC3C-1C41-89EF-9E39AB823873}"/>
              </a:ext>
            </a:extLst>
          </p:cNvPr>
          <p:cNvSpPr txBox="1">
            <a:spLocks/>
          </p:cNvSpPr>
          <p:nvPr/>
        </p:nvSpPr>
        <p:spPr>
          <a:xfrm>
            <a:off x="5559327" y="63922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accent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Last Edit: </a:t>
            </a:r>
            <a:fld id="{B61BEF0D-F0BB-DE4B-95CE-6DB70DBA9567}" type="datetimeFigureOut">
              <a:rPr lang="en-US" smtClean="0"/>
              <a:pPr/>
              <a:t>8/26/2023</a:t>
            </a:fld>
            <a:endParaRPr 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99E8FBED-B055-2A4A-8E32-9CB6B48C25B3}"/>
              </a:ext>
            </a:extLst>
          </p:cNvPr>
          <p:cNvSpPr txBox="1">
            <a:spLocks/>
          </p:cNvSpPr>
          <p:nvPr/>
        </p:nvSpPr>
        <p:spPr>
          <a:xfrm>
            <a:off x="581192" y="6387916"/>
            <a:ext cx="48705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 cap="all">
                <a:solidFill>
                  <a:schemeClr val="accent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Copyright 2018, FLL TUTORIALS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AA884034-3EBB-704E-AFCD-9611BBBEBA37}"/>
              </a:ext>
            </a:extLst>
          </p:cNvPr>
          <p:cNvSpPr txBox="1">
            <a:spLocks/>
          </p:cNvSpPr>
          <p:nvPr/>
        </p:nvSpPr>
        <p:spPr>
          <a:xfrm>
            <a:off x="7800476" y="6392242"/>
            <a:ext cx="7704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accent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08420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3B498-1E97-4B4A-9654-DAE74BD9A0A3}" type="datetime1">
              <a:rPr lang="en-US" smtClean="0"/>
              <a:t>8/26/2023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FLLTutorials.com, Last Edit 5/29/2023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2760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2" y="2228002"/>
            <a:ext cx="389952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2" y="2228003"/>
            <a:ext cx="390766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/>
          <a:p>
            <a:fld id="{3D026B8F-E17D-F241-9B59-24A99A70CBDE}" type="datetime1">
              <a:rPr lang="en-US" smtClean="0"/>
              <a:t>8/26/2023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2023, FLLTutorials.com, Last Edit 5/29/2023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36192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28003"/>
            <a:ext cx="3593500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2" y="2926051"/>
            <a:ext cx="3899527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69308" y="2228003"/>
            <a:ext cx="3601635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2" y="2926051"/>
            <a:ext cx="3907662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/>
          <a:p>
            <a:fld id="{0E042F00-CCEB-8E45-8272-C6817DD853D4}" type="datetime1">
              <a:rPr lang="en-US" smtClean="0"/>
              <a:t>8/26/2023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2023, FLLTutorials.com, Last Edit 5/29/2023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56041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/>
          <a:p>
            <a:fld id="{09D1C97D-C0F5-C041-8080-50EEED61E126}" type="datetime1">
              <a:rPr lang="en-US" smtClean="0"/>
              <a:t>8/26/2023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2023, FLLTutorials.com, Last Edit 5/29/2023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09564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/>
          <a:p>
            <a:fld id="{5F451FD1-81BB-7348-916E-3AC1705039F6}" type="datetime1">
              <a:rPr lang="en-US" smtClean="0"/>
              <a:t>8/26/2023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2023, FLLTutorials.com, Last Edit 5/29/2023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39685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52646" y="5141973"/>
            <a:ext cx="8238707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352" y="5262296"/>
            <a:ext cx="353662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399" y="601200"/>
            <a:ext cx="824040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05617" y="5262295"/>
            <a:ext cx="426532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9EE79FD-6E89-454E-8F68-EE31FD70A992}" type="datetime1">
              <a:rPr lang="en-US" smtClean="0"/>
              <a:t>8/26/2023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© 2023, FLLTutorials.com, Last Edit 5/29/2023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1302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4693389"/>
            <a:ext cx="7989752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8093" y="599725"/>
            <a:ext cx="8238706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6"/>
            <a:ext cx="7989752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/>
          <a:p>
            <a:fld id="{4648E1E3-8D8C-3543-9237-F6E860E68C40}" type="datetime1">
              <a:rPr lang="en-US" smtClean="0"/>
              <a:t>8/26/2023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2023, FLLTutorials.com, Last Edit 5/29/2023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64024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/>
          <a:p>
            <a:fld id="{DA0C070B-6B37-1542-81EE-97021942050E}" type="datetime1">
              <a:rPr lang="en-US" smtClean="0"/>
              <a:t>8/26/2023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2023, FLLTutorials.com,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75950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6629400" y="599725"/>
            <a:ext cx="2057399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75725"/>
            <a:ext cx="1503123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1192" y="675725"/>
            <a:ext cx="5922209" cy="5183073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45255" y="5956136"/>
            <a:ext cx="94767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81BD8996-1F80-7D46-9F21-C1C72B049854}" type="datetime1">
              <a:rPr lang="en-US" smtClean="0"/>
              <a:t>8/26/2023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5922209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2023, FLLTutorials.com,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5767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3C81F-D682-A640-B140-AC33A87CFCCA}" type="datetime1">
              <a:rPr lang="en-US" smtClean="0"/>
              <a:t>8/26/2023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FLLTutorials.com, Last Edit 5/29/2023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3941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4902B-074C-8641-9F46-692630AFCDE3}" type="datetime1">
              <a:rPr lang="en-US" smtClean="0"/>
              <a:t>8/26/2023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FLLTutorials.com, Last Edit 5/29/2023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923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45474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AE05689A-6A38-4240-BC04-96C507CE8498}" type="datetime1">
              <a:rPr lang="en-US" smtClean="0"/>
              <a:t>8/26/2023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/>
              <a:t>© 2023, FLLTutorials.com,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97523" y="6354445"/>
            <a:ext cx="7036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8912380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260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6" r:id="rId1"/>
    <p:sldLayoutId id="2147483837" r:id="rId2"/>
    <p:sldLayoutId id="2147483838" r:id="rId3"/>
    <p:sldLayoutId id="2147483839" r:id="rId4"/>
    <p:sldLayoutId id="2147483840" r:id="rId5"/>
    <p:sldLayoutId id="2147483841" r:id="rId6"/>
    <p:sldLayoutId id="2147483842" r:id="rId7"/>
    <p:sldLayoutId id="2147483843" r:id="rId8"/>
    <p:sldLayoutId id="2147483844" r:id="rId9"/>
    <p:sldLayoutId id="2147483845" r:id="rId10"/>
    <p:sldLayoutId id="2147483846" r:id="rId11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45474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3D066495-4E81-CE41-BB73-2A13DB834EBC}" type="datetime1">
              <a:rPr lang="en-US" smtClean="0"/>
              <a:t>8/26/2023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/>
              <a:t>© 2023, FLLTutorials.com, Last Edit 5/29/2023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8904666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 userDrawn="1"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8912380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608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8" r:id="rId1"/>
    <p:sldLayoutId id="2147483849" r:id="rId2"/>
    <p:sldLayoutId id="2147483850" r:id="rId3"/>
    <p:sldLayoutId id="2147483851" r:id="rId4"/>
    <p:sldLayoutId id="2147483852" r:id="rId5"/>
    <p:sldLayoutId id="2147483853" r:id="rId6"/>
    <p:sldLayoutId id="2147483854" r:id="rId7"/>
    <p:sldLayoutId id="2147483855" r:id="rId8"/>
    <p:sldLayoutId id="2147483856" r:id="rId9"/>
    <p:sldLayoutId id="2147483857" r:id="rId10"/>
    <p:sldLayoutId id="2147483858" r:id="rId11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9862AB-5C7F-DA4E-9A56-3F4FD92DACAA}" type="datetime1">
              <a:rPr lang="en-US" smtClean="0"/>
              <a:t>8/26/2023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 2023, FLLTutorials.com,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161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0" r:id="rId1"/>
    <p:sldLayoutId id="2147483861" r:id="rId2"/>
    <p:sldLayoutId id="2147483862" r:id="rId3"/>
    <p:sldLayoutId id="2147483863" r:id="rId4"/>
    <p:sldLayoutId id="2147483864" r:id="rId5"/>
    <p:sldLayoutId id="2147483865" r:id="rId6"/>
    <p:sldLayoutId id="2147483866" r:id="rId7"/>
    <p:sldLayoutId id="2147483867" r:id="rId8"/>
    <p:sldLayoutId id="2147483868" r:id="rId9"/>
    <p:sldLayoutId id="2147483869" r:id="rId10"/>
    <p:sldLayoutId id="2147483870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45474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6E066411-C155-7046-9155-846DFA9CE5D3}" type="datetime1">
              <a:rPr lang="en-US" smtClean="0"/>
              <a:t>8/26/2023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/>
              <a:t>© 2023, FLLTutorials.com,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97523" y="6354445"/>
            <a:ext cx="7036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912380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8912380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82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2" r:id="rId1"/>
    <p:sldLayoutId id="2147483873" r:id="rId2"/>
    <p:sldLayoutId id="2147483874" r:id="rId3"/>
    <p:sldLayoutId id="2147483875" r:id="rId4"/>
    <p:sldLayoutId id="2147483876" r:id="rId5"/>
    <p:sldLayoutId id="2147483877" r:id="rId6"/>
    <p:sldLayoutId id="2147483878" r:id="rId7"/>
    <p:sldLayoutId id="2147483879" r:id="rId8"/>
    <p:sldLayoutId id="2147483880" r:id="rId9"/>
    <p:sldLayoutId id="2147483881" r:id="rId10"/>
    <p:sldLayoutId id="2147483882" r:id="rId11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45474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F830F717-3836-F744-AA24-25544AE1648F}" type="datetime1">
              <a:rPr lang="en-US" smtClean="0"/>
              <a:t>8/26/2023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/>
              <a:t>© 2023, FLLTutorials.com, Last Edit 5/29/2023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996105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917192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006" y="2895600"/>
            <a:ext cx="147895" cy="39624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520" y="0"/>
            <a:ext cx="184958" cy="28956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54770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214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4" r:id="rId1"/>
    <p:sldLayoutId id="2147483885" r:id="rId2"/>
    <p:sldLayoutId id="2147483886" r:id="rId3"/>
    <p:sldLayoutId id="2147483887" r:id="rId4"/>
    <p:sldLayoutId id="2147483888" r:id="rId5"/>
    <p:sldLayoutId id="2147483889" r:id="rId6"/>
    <p:sldLayoutId id="2147483890" r:id="rId7"/>
    <p:sldLayoutId id="2147483891" r:id="rId8"/>
    <p:sldLayoutId id="2147483892" r:id="rId9"/>
    <p:sldLayoutId id="2147483893" r:id="rId10"/>
    <p:sldLayoutId id="2147483894" r:id="rId11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8E5246-50DD-7F41-9417-36406ECD96F9}" type="datetime1">
              <a:rPr lang="en-US" smtClean="0"/>
              <a:t>8/26/2023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 2023, FLLTutorials.com,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959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6" r:id="rId1"/>
    <p:sldLayoutId id="2147483897" r:id="rId2"/>
    <p:sldLayoutId id="2147483898" r:id="rId3"/>
    <p:sldLayoutId id="2147483899" r:id="rId4"/>
    <p:sldLayoutId id="2147483900" r:id="rId5"/>
    <p:sldLayoutId id="2147483901" r:id="rId6"/>
    <p:sldLayoutId id="2147483902" r:id="rId7"/>
    <p:sldLayoutId id="2147483903" r:id="rId8"/>
    <p:sldLayoutId id="2147483904" r:id="rId9"/>
    <p:sldLayoutId id="2147483905" r:id="rId10"/>
    <p:sldLayoutId id="2147483906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687474"/>
            <a:ext cx="7989752" cy="108332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228003"/>
            <a:ext cx="7989752" cy="3630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8091" y="441325"/>
            <a:ext cx="2719909" cy="10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5976001" y="441325"/>
            <a:ext cx="2710800" cy="108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3216601" y="441325"/>
            <a:ext cx="2710800" cy="10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0AAE8D72-8133-BD4C-9ABB-B6CCBBAC2C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559327" y="639224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EDBBDA93-CB6D-C74A-B3FD-35B86472B212}" type="datetime1">
              <a:rPr lang="en-US" smtClean="0"/>
              <a:t>8/26/2023</a:t>
            </a:fld>
            <a:endParaRPr lang="en-US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CAB9BFBD-8489-AA40-9E3F-B3F63A8BD5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81192" y="6387916"/>
            <a:ext cx="487058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© 2023, FLLTutorials.com, Last Edit 5/29/2023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B04709EF-0344-434E-8D31-15D41ADEE4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00476" y="6392242"/>
            <a:ext cx="77046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942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8" r:id="rId1"/>
    <p:sldLayoutId id="2147483909" r:id="rId2"/>
    <p:sldLayoutId id="2147483910" r:id="rId3"/>
    <p:sldLayoutId id="2147483911" r:id="rId4"/>
    <p:sldLayoutId id="2147483912" r:id="rId5"/>
    <p:sldLayoutId id="2147483913" r:id="rId6"/>
    <p:sldLayoutId id="2147483914" r:id="rId7"/>
    <p:sldLayoutId id="2147483915" r:id="rId8"/>
    <p:sldLayoutId id="2147483916" r:id="rId9"/>
    <p:sldLayoutId id="2147483917" r:id="rId10"/>
    <p:sldLayoutId id="2147483918" r:id="rId11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ltutorials.com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8.xml"/><Relationship Id="rId5" Type="http://schemas.openxmlformats.org/officeDocument/2006/relationships/image" Target="../media/image21.png"/><Relationship Id="rId4" Type="http://schemas.openxmlformats.org/officeDocument/2006/relationships/hyperlink" Target="http://creativecommons.org/licenses/by-nc-sa/4.0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8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err="1"/>
              <a:t>Bazele</a:t>
            </a:r>
            <a:r>
              <a:rPr lang="en-US" dirty="0"/>
              <a:t> Technic </a:t>
            </a: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Seshan Brothers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19535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Schimbarea direcțiilor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32161" y="2118379"/>
            <a:ext cx="3899712" cy="2725366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FLLTutorials.com, Last Edit 5/29/2023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81192" y="1717288"/>
            <a:ext cx="365193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ro-RO" sz="2400" dirty="0"/>
              <a:t>Acest tip de conectori pot fi utilizați pentru schimbarea direcțiilor.</a:t>
            </a:r>
            <a:endParaRPr lang="en-US" sz="2400" dirty="0"/>
          </a:p>
          <a:p>
            <a:pPr marL="285750" indent="-285750">
              <a:buFont typeface="Arial" charset="0"/>
              <a:buChar char="•"/>
            </a:pPr>
            <a:endParaRPr lang="en-US" sz="2400" dirty="0"/>
          </a:p>
          <a:p>
            <a:pPr marL="285750" indent="-285750">
              <a:buFont typeface="Arial" charset="0"/>
              <a:buChar char="•"/>
            </a:pPr>
            <a:r>
              <a:rPr lang="ro-RO" sz="2400" dirty="0"/>
              <a:t>S-ar putea să aveți nevoie uneori de un modul de</a:t>
            </a:r>
            <a:r>
              <a:rPr lang="en-US" sz="2400" dirty="0"/>
              <a:t> ½</a:t>
            </a:r>
            <a:r>
              <a:rPr lang="ro-RO" sz="2400" dirty="0"/>
              <a:t> liber</a:t>
            </a:r>
            <a:r>
              <a:rPr lang="en-US" sz="2400" dirty="0"/>
              <a:t>. </a:t>
            </a:r>
            <a:r>
              <a:rPr lang="ro-RO" sz="2400" dirty="0"/>
              <a:t>Unele dintre acești conectori pot fi foarte utili pentru asta.</a:t>
            </a:r>
            <a:endParaRPr lang="en-US" sz="2400" dirty="0"/>
          </a:p>
          <a:p>
            <a:pPr marL="285750" indent="-285750">
              <a:buFont typeface="Arial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068804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AXLES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502" y="1537441"/>
            <a:ext cx="4887950" cy="4098075"/>
          </a:xfrm>
        </p:spPr>
        <p:txBody>
          <a:bodyPr>
            <a:norm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400" b="0" dirty="0"/>
              <a:t>A</a:t>
            </a:r>
            <a:r>
              <a:rPr lang="ro-RO" sz="2400" b="0" dirty="0"/>
              <a:t>cși vin în lungimi de </a:t>
            </a:r>
            <a:r>
              <a:rPr lang="en-US" sz="2400" b="0" dirty="0"/>
              <a:t>2M </a:t>
            </a:r>
            <a:r>
              <a:rPr lang="ro-RO" sz="2400" b="0" dirty="0"/>
              <a:t>la</a:t>
            </a:r>
            <a:r>
              <a:rPr lang="en-US" sz="2400" b="0" dirty="0"/>
              <a:t> 32M </a:t>
            </a:r>
            <a:r>
              <a:rPr lang="ro-RO" sz="2400" b="0" dirty="0"/>
              <a:t>î</a:t>
            </a:r>
            <a:r>
              <a:rPr lang="en-US" sz="2400" b="0" dirty="0"/>
              <a:t>n </a:t>
            </a:r>
            <a:r>
              <a:rPr lang="ro-RO" sz="2400" b="0" dirty="0"/>
              <a:t>culori variate</a:t>
            </a:r>
            <a:endParaRPr lang="en-US" sz="2400" b="0" dirty="0"/>
          </a:p>
          <a:p>
            <a:pPr marL="342900" indent="-342900">
              <a:buFont typeface="Arial" charset="0"/>
              <a:buChar char="•"/>
            </a:pPr>
            <a:r>
              <a:rPr lang="ro-RO" sz="2400" b="0" dirty="0"/>
              <a:t>Setul </a:t>
            </a:r>
            <a:r>
              <a:rPr lang="en-US" sz="2400" b="0" dirty="0"/>
              <a:t>MINDSTORMS </a:t>
            </a:r>
            <a:r>
              <a:rPr lang="ro-RO" sz="2400" b="0" dirty="0"/>
              <a:t>are în general acși de culoare neagră, roșii </a:t>
            </a:r>
            <a:r>
              <a:rPr lang="en-US" sz="2400" b="0" dirty="0"/>
              <a:t>(2 l</a:t>
            </a:r>
            <a:r>
              <a:rPr lang="ro-RO" sz="2400" b="0" dirty="0"/>
              <a:t>ungimi</a:t>
            </a:r>
            <a:r>
              <a:rPr lang="en-US" sz="2400" b="0" dirty="0"/>
              <a:t>), </a:t>
            </a:r>
            <a:r>
              <a:rPr lang="ro-RO" sz="2400" b="0" dirty="0"/>
              <a:t>și gri</a:t>
            </a:r>
            <a:r>
              <a:rPr lang="en-US" sz="2400" b="0" dirty="0"/>
              <a:t>, </a:t>
            </a:r>
            <a:r>
              <a:rPr lang="ro-RO" sz="2400" b="0" dirty="0"/>
              <a:t>dar seturile technic mai noi au schimbat la roșu și galben.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FLLTutorials.com, Last Edit 5/29/2023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154"/>
          <a:stretch/>
        </p:blipFill>
        <p:spPr>
          <a:xfrm rot="5400000">
            <a:off x="4515332" y="2819265"/>
            <a:ext cx="5156263" cy="264786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676343" y="3383398"/>
            <a:ext cx="44959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16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55001" y="1537441"/>
            <a:ext cx="44959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32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562398" y="3991660"/>
            <a:ext cx="44959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12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268749" y="4311325"/>
            <a:ext cx="44959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10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186973" y="4463725"/>
            <a:ext cx="44959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9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049443" y="4604974"/>
            <a:ext cx="44959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8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889610" y="4757374"/>
            <a:ext cx="44959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7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729780" y="4887472"/>
            <a:ext cx="44959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6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58794" y="5039872"/>
            <a:ext cx="44959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5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443566" y="5158819"/>
            <a:ext cx="44959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4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294883" y="5311219"/>
            <a:ext cx="44959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3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157351" y="5463619"/>
            <a:ext cx="44959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6972292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dirty="0"/>
              <a:t>Conectorii de ax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79242"/>
            <a:ext cx="8138160" cy="1847519"/>
          </a:xfrm>
        </p:spPr>
        <p:txBody>
          <a:bodyPr>
            <a:normAutofit fontScale="70000" lnSpcReduction="20000"/>
          </a:bodyPr>
          <a:lstStyle/>
          <a:p>
            <a:pPr marL="342900" indent="-342900">
              <a:buFont typeface="Arial" charset="0"/>
              <a:buChar char="•"/>
            </a:pPr>
            <a:r>
              <a:rPr lang="ro-RO" b="0" dirty="0"/>
              <a:t>Conectorii de ax vin în unghiuri diferite. Multe sunt etichetate cu un număr.</a:t>
            </a:r>
            <a:endParaRPr lang="en-US" b="0" dirty="0"/>
          </a:p>
          <a:p>
            <a:pPr marL="342900" indent="-342900">
              <a:buFont typeface="Arial" charset="0"/>
              <a:buChar char="•"/>
            </a:pPr>
            <a:r>
              <a:rPr lang="ro-RO" b="0" dirty="0"/>
              <a:t>Nu forțați piesele </a:t>
            </a:r>
            <a:r>
              <a:rPr lang="en-US" b="0" dirty="0"/>
              <a:t>LEGO </a:t>
            </a:r>
            <a:r>
              <a:rPr lang="ro-RO" b="0" dirty="0"/>
              <a:t>în unghiuri pentru care nu sunt construite</a:t>
            </a:r>
            <a:r>
              <a:rPr lang="en-US" b="0" dirty="0"/>
              <a:t>. </a:t>
            </a:r>
            <a:r>
              <a:rPr lang="ro-RO" b="0" dirty="0"/>
              <a:t> Veți adăuga stres pe acși și conectori.</a:t>
            </a:r>
            <a:endParaRPr lang="en-US" b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FLLTutorials.com, Last Edit 5/29/2023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61375" y="5089681"/>
            <a:ext cx="2453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15668" y="5089681"/>
            <a:ext cx="2453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736470" y="5089681"/>
            <a:ext cx="2453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69604" y="5089681"/>
            <a:ext cx="2453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366319" y="5089681"/>
            <a:ext cx="2453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520694" y="5089681"/>
            <a:ext cx="2453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609280" y="5388316"/>
            <a:ext cx="6950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22.5°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9198" y="3464832"/>
            <a:ext cx="8686801" cy="1483113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449342" y="5388316"/>
            <a:ext cx="6950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45°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203908" y="5388316"/>
            <a:ext cx="6950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67.5°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390598" y="5388316"/>
            <a:ext cx="6950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/>
              <a:t>90°</a:t>
            </a:r>
            <a:endParaRPr lang="en-US" sz="1600" dirty="0"/>
          </a:p>
        </p:txBody>
      </p:sp>
      <p:sp>
        <p:nvSpPr>
          <p:cNvPr id="20" name="Rectangle 19"/>
          <p:cNvSpPr/>
          <p:nvPr/>
        </p:nvSpPr>
        <p:spPr>
          <a:xfrm>
            <a:off x="1951463" y="3493667"/>
            <a:ext cx="5486400" cy="24114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6036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AXLE TEST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5537" y="1384610"/>
            <a:ext cx="8245474" cy="4373563"/>
          </a:xfrm>
        </p:spPr>
        <p:txBody>
          <a:bodyPr>
            <a:norm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ro-RO" sz="2400" b="0" dirty="0"/>
              <a:t>Uneori</a:t>
            </a:r>
            <a:r>
              <a:rPr lang="en-US" sz="2400" b="0" dirty="0"/>
              <a:t>, </a:t>
            </a:r>
            <a:r>
              <a:rPr lang="ro-RO" sz="2400" b="0" dirty="0"/>
              <a:t>acșii mai scurți cu conectori sunt mai puternici ca structură decât un ax mai lung</a:t>
            </a:r>
            <a:r>
              <a:rPr lang="en-US" sz="2400" b="0" dirty="0"/>
              <a:t>. </a:t>
            </a:r>
            <a:r>
              <a:rPr lang="ro-RO" sz="2400" b="0" dirty="0"/>
              <a:t>Încearcă să le îndoi sau să le răsucești. Care mai rezistent</a:t>
            </a:r>
            <a:r>
              <a:rPr lang="en-US" sz="2400" b="0" dirty="0"/>
              <a:t>?</a:t>
            </a:r>
          </a:p>
          <a:p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FLLTutorials.com, Last Edit 5/29/2023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0738" y="3512633"/>
            <a:ext cx="7716645" cy="201837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80946" y="5502426"/>
            <a:ext cx="1683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/>
              <a:t>Ax de 12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80946" y="3296813"/>
            <a:ext cx="4917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/>
              <a:t>3 acși cu conectori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28100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Distanțiere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2165" y="1497106"/>
            <a:ext cx="4828479" cy="4049195"/>
          </a:xfrm>
        </p:spPr>
        <p:txBody>
          <a:bodyPr>
            <a:norm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ro-RO" sz="2400" b="0" dirty="0"/>
              <a:t>Distanțierele sunt niste piese foarte utile </a:t>
            </a:r>
            <a:r>
              <a:rPr lang="en-US" sz="2400" b="0" dirty="0"/>
              <a:t> </a:t>
            </a:r>
          </a:p>
          <a:p>
            <a:pPr marL="342900" indent="-342900">
              <a:buFont typeface="Arial" charset="0"/>
              <a:buChar char="•"/>
            </a:pPr>
            <a:r>
              <a:rPr lang="ro-RO" sz="2400" b="0" dirty="0"/>
              <a:t>Sunt utilizate la acși pentru a pune piesele la o anumită distanță una de alta</a:t>
            </a:r>
            <a:endParaRPr lang="en-US" sz="2400" b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FLLTutorials.com, Last Edit 5/29/2023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58421" y="1547429"/>
            <a:ext cx="2228631" cy="16184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4394" y="3429000"/>
            <a:ext cx="3859363" cy="265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4776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Credits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o-RO" sz="2800" dirty="0"/>
              <a:t>Această lecție a fost scrisă de </a:t>
            </a:r>
            <a:r>
              <a:rPr lang="en-US" sz="2800" dirty="0"/>
              <a:t> Arvind </a:t>
            </a:r>
            <a:r>
              <a:rPr lang="ro-RO" sz="2800" dirty="0"/>
              <a:t>și</a:t>
            </a:r>
            <a:r>
              <a:rPr lang="en-US" sz="2800" dirty="0"/>
              <a:t> Sanjay </a:t>
            </a:r>
            <a:r>
              <a:rPr lang="en-US" sz="2800" dirty="0" err="1"/>
              <a:t>Seshan</a:t>
            </a:r>
            <a:endParaRPr lang="en-US" sz="2800" dirty="0"/>
          </a:p>
          <a:p>
            <a:r>
              <a:rPr lang="en-US" sz="2800" dirty="0"/>
              <a:t>M</a:t>
            </a:r>
            <a:r>
              <a:rPr lang="ro-RO" sz="2800" dirty="0"/>
              <a:t>ai multe lecții despre </a:t>
            </a:r>
            <a:r>
              <a:rPr lang="en-US" sz="2800" dirty="0"/>
              <a:t>FIRST LEGO League </a:t>
            </a:r>
            <a:r>
              <a:rPr lang="ro-RO" sz="2800" dirty="0"/>
              <a:t>sunt disponibile pe </a:t>
            </a:r>
            <a:r>
              <a:rPr lang="en-US" sz="2800" dirty="0">
                <a:solidFill>
                  <a:srgbClr val="0070C0"/>
                </a:solidFill>
                <a:hlinkClick r:id="rId3"/>
              </a:rPr>
              <a:t>www.flltutorials.com</a:t>
            </a:r>
            <a:endParaRPr lang="ro-RO" sz="2800" dirty="0">
              <a:solidFill>
                <a:srgbClr val="0070C0"/>
              </a:solidFill>
            </a:endParaRPr>
          </a:p>
          <a:p>
            <a:r>
              <a:rPr lang="ro-RO" sz="2800" dirty="0">
                <a:solidFill>
                  <a:srgbClr val="0070C0"/>
                </a:solidFill>
              </a:rPr>
              <a:t>Această lecție a fost tradusă în limba romană de echipa FTC Rosophia #21455</a:t>
            </a:r>
            <a:endParaRPr lang="en-US" sz="28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sz="3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FLLTutorials.com, Last Edit 5/29/2023</a:t>
            </a: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57199" y="5391957"/>
            <a:ext cx="7913347" cy="923330"/>
          </a:xfrm>
          <a:prstGeom prst="rect">
            <a:avLst/>
          </a:prstGeom>
          <a:solidFill>
            <a:srgbClr val="F5F5F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</a:rPr>
              <a:t>                         </a:t>
            </a: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This work is licensed under a 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4"/>
              </a:rPr>
              <a:t>Creative Commons Attribution-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4"/>
              </a:rPr>
              <a:t>NonCommercial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4"/>
              </a:rPr>
              <a:t>-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4"/>
              </a:rPr>
              <a:t>ShareAlike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4"/>
              </a:rPr>
              <a:t> 4.0 International License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.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rgbClr val="4374B7"/>
              </a:solidFill>
              <a:effectLst/>
              <a:latin typeface="Helvetica Neue"/>
            </a:endParaRPr>
          </a:p>
        </p:txBody>
      </p:sp>
      <p:pic>
        <p:nvPicPr>
          <p:cNvPr id="6" name="Picture 2" descr="Creative Commons License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75327" y="4297835"/>
            <a:ext cx="2161449" cy="761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11100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</a:t>
            </a:r>
            <a:r>
              <a:rPr lang="ro-RO" dirty="0"/>
              <a:t>ști nou în </a:t>
            </a:r>
            <a:r>
              <a:rPr lang="en-US" dirty="0"/>
              <a:t>TECHNIC?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318"/>
            <a:ext cx="8245474" cy="4373563"/>
          </a:xfrm>
        </p:spPr>
        <p:txBody>
          <a:bodyPr>
            <a:norm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ro-RO" sz="2800" dirty="0"/>
              <a:t>Această lecție este o lecție introductivă a pieselor comune de Lego Technic</a:t>
            </a:r>
            <a:endParaRPr lang="en-US" sz="2800" dirty="0"/>
          </a:p>
          <a:p>
            <a:pPr marL="342900" indent="-342900">
              <a:buFont typeface="Arial" charset="0"/>
              <a:buChar char="•"/>
            </a:pPr>
            <a:r>
              <a:rPr lang="ro-RO" sz="2800" dirty="0"/>
              <a:t>Această lecție nu acoperă toate piesele de </a:t>
            </a:r>
            <a:r>
              <a:rPr lang="en-US" sz="2800" dirty="0"/>
              <a:t>Technic.</a:t>
            </a:r>
            <a:r>
              <a:rPr lang="ro-RO" sz="2800" dirty="0"/>
              <a:t> Este o introducere a celor mai comune și utilizate piese pentru roboții </a:t>
            </a:r>
            <a:r>
              <a:rPr lang="en-US" sz="2800" dirty="0"/>
              <a:t>MINDSTORM</a:t>
            </a:r>
            <a:r>
              <a:rPr lang="ro-RO" sz="2800" dirty="0"/>
              <a:t>S.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FLLTutorials.com, Last Edit 5/29/2023</a:t>
            </a:r>
          </a:p>
        </p:txBody>
      </p:sp>
    </p:spTree>
    <p:extLst>
      <p:ext uri="{BB962C8B-B14F-4D97-AF65-F5344CB8AC3E}">
        <p14:creationId xmlns:p14="http://schemas.microsoft.com/office/powerpoint/2010/main" val="17798126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Bride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51518"/>
            <a:ext cx="3974926" cy="4373563"/>
          </a:xfrm>
        </p:spPr>
        <p:txBody>
          <a:bodyPr>
            <a:norm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ro-RO" sz="2000" b="0" dirty="0"/>
              <a:t>Bridele</a:t>
            </a:r>
            <a:r>
              <a:rPr lang="en-US" sz="2000" b="0" dirty="0"/>
              <a:t> </a:t>
            </a:r>
            <a:r>
              <a:rPr lang="ro-RO" sz="2000" b="0" dirty="0"/>
              <a:t>vin în mărimi diferite de la </a:t>
            </a:r>
            <a:r>
              <a:rPr lang="en-US" sz="2000" b="0" dirty="0"/>
              <a:t>2M </a:t>
            </a:r>
            <a:r>
              <a:rPr lang="ro-RO" sz="2000" b="0" dirty="0"/>
              <a:t>la</a:t>
            </a:r>
            <a:r>
              <a:rPr lang="en-US" sz="2000" b="0" dirty="0"/>
              <a:t>15M </a:t>
            </a:r>
            <a:r>
              <a:rPr lang="ro-RO" sz="2000" b="0" dirty="0"/>
              <a:t>.</a:t>
            </a:r>
            <a:endParaRPr lang="en-US" sz="2000" b="0" dirty="0"/>
          </a:p>
          <a:p>
            <a:pPr marL="342900" indent="-342900">
              <a:buFont typeface="Arial" charset="0"/>
              <a:buChar char="•"/>
            </a:pPr>
            <a:r>
              <a:rPr lang="ro-RO" sz="2000" b="0" dirty="0"/>
              <a:t>Bridele </a:t>
            </a:r>
            <a:r>
              <a:rPr lang="en-US" sz="2000" b="0" dirty="0"/>
              <a:t>Technic </a:t>
            </a:r>
            <a:r>
              <a:rPr lang="ro-RO" sz="2000" b="0" dirty="0"/>
              <a:t>se măsoară în Module</a:t>
            </a:r>
            <a:r>
              <a:rPr lang="en-US" sz="2000" b="0" dirty="0"/>
              <a:t> (M)</a:t>
            </a:r>
          </a:p>
          <a:p>
            <a:pPr marL="342900" indent="-342900">
              <a:buFont typeface="Arial" charset="0"/>
              <a:buChar char="•"/>
            </a:pPr>
            <a:r>
              <a:rPr lang="ro-RO" sz="2000" b="0" dirty="0"/>
              <a:t>Numărul de găuri corespunde numărului de Module</a:t>
            </a:r>
            <a:r>
              <a:rPr lang="en-US" sz="2000" b="0" dirty="0"/>
              <a:t>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FLLTutorials.com, Last Edit 5/29/2023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26689" y="1565669"/>
            <a:ext cx="4381561" cy="355273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6949" y="4170251"/>
            <a:ext cx="3512635" cy="912542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1773043" y="4515622"/>
            <a:ext cx="11151" cy="59101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197270" y="4515012"/>
            <a:ext cx="11151" cy="59101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739589" y="4941743"/>
            <a:ext cx="5352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1M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2616816" y="4511908"/>
            <a:ext cx="11151" cy="59101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169392" y="4940433"/>
            <a:ext cx="5352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1M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8213" y="5550520"/>
            <a:ext cx="25870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7 Modules = 7M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873079" y="4939992"/>
            <a:ext cx="702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2M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414414" y="4696632"/>
            <a:ext cx="702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3M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011504" y="4426865"/>
            <a:ext cx="702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5M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517469" y="4213313"/>
            <a:ext cx="702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7M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023434" y="4014185"/>
            <a:ext cx="702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9M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358462" y="3757042"/>
            <a:ext cx="702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11M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831526" y="3524461"/>
            <a:ext cx="702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13M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267685" y="3330887"/>
            <a:ext cx="702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15M</a:t>
            </a:r>
          </a:p>
        </p:txBody>
      </p:sp>
      <p:sp>
        <p:nvSpPr>
          <p:cNvPr id="24" name="Rectangle 23"/>
          <p:cNvSpPr/>
          <p:nvPr/>
        </p:nvSpPr>
        <p:spPr>
          <a:xfrm>
            <a:off x="780583" y="3824563"/>
            <a:ext cx="3429001" cy="236650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0732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TEST: </a:t>
            </a:r>
            <a:r>
              <a:rPr lang="ro-RO" dirty="0"/>
              <a:t>faceți ceva cu o dimensiune lungă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FLLTutorials.com, Last Edit 5/29/2023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7700" y="1866900"/>
            <a:ext cx="80549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ro-RO" sz="2400" dirty="0"/>
              <a:t>Ce se întâmplă dacă doriți să faceți ceva de o dimensiune mai lungă.</a:t>
            </a:r>
            <a:endParaRPr lang="en-US" sz="2400" dirty="0"/>
          </a:p>
          <a:p>
            <a:pPr marL="285750" indent="-285750">
              <a:buFont typeface="Arial" charset="0"/>
              <a:buChar char="•"/>
            </a:pPr>
            <a:r>
              <a:rPr lang="ro-RO" sz="2400" dirty="0"/>
              <a:t>Construți ambele module de mai jos. Care e cel mai stabil</a:t>
            </a:r>
            <a:r>
              <a:rPr lang="en-US" sz="2400" dirty="0"/>
              <a:t>?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9063" y="3242835"/>
            <a:ext cx="7281746" cy="2404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3277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1216394"/>
            <a:ext cx="7989752" cy="596796"/>
          </a:xfrm>
        </p:spPr>
        <p:txBody>
          <a:bodyPr/>
          <a:lstStyle/>
          <a:p>
            <a:r>
              <a:rPr lang="en-US" dirty="0"/>
              <a:t>LIFTARMS – ANGLES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419" y="3547095"/>
            <a:ext cx="2728825" cy="1707406"/>
          </a:xfrm>
        </p:spPr>
        <p:txBody>
          <a:bodyPr>
            <a:no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ro-RO" sz="2400" b="0" dirty="0"/>
              <a:t>Nu forțați piesele </a:t>
            </a:r>
            <a:r>
              <a:rPr lang="en-US" sz="2400" b="0" dirty="0"/>
              <a:t>LEGO </a:t>
            </a:r>
            <a:r>
              <a:rPr lang="ro-RO" sz="2400" b="0" dirty="0"/>
              <a:t>în unghiuri pentru care nu e construit. Veți </a:t>
            </a:r>
            <a:r>
              <a:rPr lang="ro-RO" sz="2400" dirty="0"/>
              <a:t>adăuga</a:t>
            </a:r>
            <a:r>
              <a:rPr lang="ro-RO" sz="2400" b="0" dirty="0"/>
              <a:t> stres pe bride și pe pini.</a:t>
            </a:r>
            <a:endParaRPr lang="en-US" sz="2400" b="0" dirty="0"/>
          </a:p>
          <a:p>
            <a:pPr marL="800100" lvl="1" indent="-342900">
              <a:buFont typeface="Arial" charset="0"/>
              <a:buChar char="•"/>
            </a:pPr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FLLTutorials.com, Last Edit 5/29/2023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380499" y="1367437"/>
            <a:ext cx="8322175" cy="3077909"/>
            <a:chOff x="457199" y="431750"/>
            <a:chExt cx="8322175" cy="3077909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33899" y="431750"/>
              <a:ext cx="8245475" cy="2380932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1252652" y="1716353"/>
              <a:ext cx="113742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4X2</a:t>
              </a:r>
            </a:p>
            <a:p>
              <a:pPr algn="ctr"/>
              <a:r>
                <a:rPr lang="en-US" sz="1400" dirty="0"/>
                <a:t>90 degrees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57199" y="1746090"/>
              <a:ext cx="80288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T-beam</a:t>
              </a:r>
            </a:p>
            <a:p>
              <a:pPr algn="ctr"/>
              <a:r>
                <a:rPr lang="en-US" sz="1400" dirty="0"/>
                <a:t>3X3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367774" y="1731222"/>
              <a:ext cx="113742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4X3</a:t>
              </a:r>
            </a:p>
            <a:p>
              <a:pPr algn="ctr"/>
              <a:r>
                <a:rPr lang="en-US" sz="1400" dirty="0"/>
                <a:t>90 degrees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795883" y="2239573"/>
              <a:ext cx="113742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Angle</a:t>
              </a:r>
            </a:p>
            <a:p>
              <a:pPr algn="ctr"/>
              <a:r>
                <a:rPr lang="en-US" sz="1400" dirty="0"/>
                <a:t>4X4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851532" y="2337471"/>
              <a:ext cx="113742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Angle</a:t>
              </a:r>
            </a:p>
            <a:p>
              <a:pPr algn="ctr"/>
              <a:r>
                <a:rPr lang="en-US" sz="1400" dirty="0"/>
                <a:t>4X2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119551" y="2341485"/>
              <a:ext cx="113742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Angle</a:t>
              </a:r>
            </a:p>
            <a:p>
              <a:pPr algn="ctr"/>
              <a:r>
                <a:rPr lang="en-US" sz="1400" dirty="0"/>
                <a:t>3X7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506528" y="2770995"/>
              <a:ext cx="1137424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Double Angle</a:t>
              </a:r>
            </a:p>
            <a:p>
              <a:pPr algn="ctr"/>
              <a:r>
                <a:rPr lang="en-US" sz="1400" dirty="0"/>
                <a:t>3X7</a:t>
              </a:r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07117" y="4476334"/>
            <a:ext cx="2456488" cy="169124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715353" y="3779959"/>
            <a:ext cx="197869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/>
              <a:t>Aceste bride sunt toate la un unghi de </a:t>
            </a:r>
            <a:r>
              <a:rPr lang="en-US" dirty="0"/>
              <a:t>53.1° angle. </a:t>
            </a:r>
            <a:r>
              <a:rPr lang="ro-RO" dirty="0"/>
              <a:t>Acest unghi face </a:t>
            </a:r>
            <a:r>
              <a:rPr lang="en-US" dirty="0"/>
              <a:t>3:4:5 </a:t>
            </a:r>
            <a:r>
              <a:rPr lang="ro-RO" dirty="0"/>
              <a:t>triunghiuri drepte ca cel din fotografie</a:t>
            </a:r>
            <a:r>
              <a:rPr lang="en-US" dirty="0"/>
              <a:t>.</a:t>
            </a:r>
          </a:p>
        </p:txBody>
      </p:sp>
      <p:sp>
        <p:nvSpPr>
          <p:cNvPr id="34" name="Rectangle 33"/>
          <p:cNvSpPr/>
          <p:nvPr/>
        </p:nvSpPr>
        <p:spPr>
          <a:xfrm>
            <a:off x="3536535" y="1559859"/>
            <a:ext cx="3544488" cy="481659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2481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Pini </a:t>
            </a:r>
            <a:r>
              <a:rPr lang="en-US" dirty="0"/>
              <a:t>TECHNIC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35831"/>
            <a:ext cx="4972050" cy="4373563"/>
          </a:xfrm>
        </p:spPr>
        <p:txBody>
          <a:bodyPr/>
          <a:lstStyle/>
          <a:p>
            <a:pPr marL="342900" indent="-342900">
              <a:buFont typeface="Arial" charset="0"/>
              <a:buChar char="•"/>
            </a:pPr>
            <a:r>
              <a:rPr lang="en-US" sz="2400" b="0" dirty="0"/>
              <a:t>LEGO </a:t>
            </a:r>
            <a:r>
              <a:rPr lang="ro-RO" sz="2400" dirty="0"/>
              <a:t>produce 2 tipuri de pini</a:t>
            </a:r>
            <a:r>
              <a:rPr lang="en-US" sz="2400" b="0" dirty="0"/>
              <a:t>: </a:t>
            </a:r>
            <a:r>
              <a:rPr lang="ro-RO" sz="2400" b="0" dirty="0"/>
              <a:t>cu frițiune și fără fricțiune.</a:t>
            </a:r>
            <a:endParaRPr lang="en-US" sz="2400" b="0" dirty="0"/>
          </a:p>
          <a:p>
            <a:pPr marL="342900" indent="-342900">
              <a:buFont typeface="Arial" charset="0"/>
              <a:buChar char="•"/>
            </a:pPr>
            <a:r>
              <a:rPr lang="ro-RO" sz="2400" b="0" dirty="0"/>
              <a:t>O greșeală comună este să-i utilizați pe ambii în construcțiile voastre. </a:t>
            </a:r>
            <a:endParaRPr lang="en-US" sz="2400" b="0" dirty="0"/>
          </a:p>
          <a:p>
            <a:pPr marL="342900" indent="-342900">
              <a:buFont typeface="Arial" charset="0"/>
              <a:buChar char="•"/>
            </a:pPr>
            <a:r>
              <a:rPr lang="ro-RO" sz="2400" b="0" dirty="0"/>
              <a:t>Deoarece, ce tip de pin folosiți contează</a:t>
            </a:r>
            <a:r>
              <a:rPr lang="en-US" sz="2400" b="0" dirty="0"/>
              <a:t>!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FLLTutorials.com, Last Edit 5/29/2023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62600" y="1999628"/>
            <a:ext cx="3581400" cy="283845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429250" y="5303520"/>
            <a:ext cx="27018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FL – </a:t>
            </a:r>
            <a:r>
              <a:rPr lang="ro-RO" dirty="0"/>
              <a:t>Fără frecare</a:t>
            </a:r>
            <a:endParaRPr lang="en-US" dirty="0"/>
          </a:p>
          <a:p>
            <a:r>
              <a:rPr lang="en-US" dirty="0"/>
              <a:t>WF- </a:t>
            </a:r>
            <a:r>
              <a:rPr lang="ro-RO" dirty="0"/>
              <a:t>Cu frecare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416058" y="4539760"/>
            <a:ext cx="1109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WF   </a:t>
            </a:r>
            <a:r>
              <a:rPr lang="en-US" dirty="0"/>
              <a:t>FL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095483" y="4553828"/>
            <a:ext cx="1204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WF   </a:t>
            </a:r>
            <a:r>
              <a:rPr lang="en-US" dirty="0"/>
              <a:t>FL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822167" y="1737695"/>
            <a:ext cx="11554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WF   </a:t>
            </a:r>
            <a:r>
              <a:rPr lang="en-US" dirty="0"/>
              <a:t>FL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699882" y="2147444"/>
            <a:ext cx="10426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FL   FL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961646" y="1962778"/>
            <a:ext cx="604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FL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62432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Testarea pinilor </a:t>
            </a:r>
            <a:r>
              <a:rPr lang="en-US" dirty="0"/>
              <a:t>TECHNIC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0459" y="1491665"/>
            <a:ext cx="4972050" cy="4373563"/>
          </a:xfrm>
        </p:spPr>
        <p:txBody>
          <a:bodyPr>
            <a:norm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ro-RO" sz="2400" b="0" dirty="0"/>
              <a:t>Construiți ambele mecanisme</a:t>
            </a:r>
            <a:r>
              <a:rPr lang="en-US" sz="2400" b="0" dirty="0"/>
              <a:t>. </a:t>
            </a:r>
            <a:r>
              <a:rPr lang="ro-RO" sz="2400" b="0" dirty="0"/>
              <a:t>Unul folosește un pin negru cu fricțiune și celălalt folosește un pin fără fricțiune.</a:t>
            </a:r>
            <a:endParaRPr lang="en-US" sz="2400" b="0" dirty="0"/>
          </a:p>
          <a:p>
            <a:pPr marL="342900" indent="-342900">
              <a:buFont typeface="Arial" charset="0"/>
              <a:buChar char="•"/>
            </a:pPr>
            <a:r>
              <a:rPr lang="ro-RO" sz="2400" b="0" dirty="0"/>
              <a:t>Ce este diferit</a:t>
            </a:r>
            <a:r>
              <a:rPr lang="en-US" sz="2400" b="0" dirty="0"/>
              <a:t>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FLLTutorials.com, Last Edit 5/29/2023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98720" y="1744732"/>
            <a:ext cx="1660433" cy="185261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679579" y="1644065"/>
            <a:ext cx="12795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WF      FL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8712" y="3445394"/>
            <a:ext cx="7687913" cy="286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8246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Cadrele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3714750" cy="4373563"/>
          </a:xfrm>
        </p:spPr>
        <p:txBody>
          <a:bodyPr>
            <a:norm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ro-RO" sz="2800" b="0" dirty="0"/>
              <a:t>Cadrele deschise și cele în H adaugă stabilitate construcțiilor tale fără a adăuga însă greutate.</a:t>
            </a:r>
            <a:endParaRPr lang="en-US" sz="2800" b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FLLTutorials.com, Last Edit 5/29/2023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36633" y="1938651"/>
            <a:ext cx="4666041" cy="3559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7597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Testarea cadrelor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3311912" cy="3867079"/>
          </a:xfrm>
        </p:spPr>
        <p:txBody>
          <a:bodyPr>
            <a:norm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ro-RO" sz="2400" b="0" dirty="0"/>
              <a:t>Construiți câte un dispozitiv din fiecare</a:t>
            </a:r>
            <a:r>
              <a:rPr lang="en-US" sz="2400" b="0" dirty="0"/>
              <a:t>.</a:t>
            </a:r>
          </a:p>
          <a:p>
            <a:pPr marL="342900" indent="-342900">
              <a:buFont typeface="Arial" charset="0"/>
              <a:buChar char="•"/>
            </a:pPr>
            <a:r>
              <a:rPr lang="ro-RO" sz="2400" b="0" dirty="0"/>
              <a:t>Comparați-le pentru </a:t>
            </a:r>
            <a:r>
              <a:rPr lang="ro-RO" sz="2400" b="0" u="sng" dirty="0"/>
              <a:t>greutate</a:t>
            </a:r>
            <a:r>
              <a:rPr lang="ro-RO" sz="2400" b="0" dirty="0"/>
              <a:t> și </a:t>
            </a:r>
            <a:r>
              <a:rPr lang="ro-RO" sz="2400" b="0" u="sng" dirty="0"/>
              <a:t>stabilitate</a:t>
            </a:r>
            <a:r>
              <a:rPr lang="ro-RO" sz="2400" b="0" dirty="0"/>
              <a:t>. </a:t>
            </a:r>
            <a:endParaRPr lang="en-US" sz="2400" b="0" u="sng" dirty="0"/>
          </a:p>
          <a:p>
            <a:pPr marL="342900" indent="-342900">
              <a:buFont typeface="Arial" charset="0"/>
              <a:buChar char="•"/>
            </a:pPr>
            <a:r>
              <a:rPr lang="ro-RO" sz="2400" dirty="0"/>
              <a:t>Î</a:t>
            </a:r>
            <a:r>
              <a:rPr lang="ro-RO" sz="2400" b="0" dirty="0"/>
              <a:t>ncercați să trageți de piese</a:t>
            </a:r>
            <a:r>
              <a:rPr lang="en-US" sz="2400" b="0" dirty="0"/>
              <a:t>. </a:t>
            </a:r>
            <a:r>
              <a:rPr lang="ro-RO" sz="2400" b="0" dirty="0"/>
              <a:t> Care dintre ele stă împreună cel mai bine</a:t>
            </a:r>
            <a:r>
              <a:rPr lang="en-US" sz="2400" b="0" dirty="0"/>
              <a:t>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FLLTutorials.com, Last Edit 5/29/2023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49134" y="1752600"/>
            <a:ext cx="5337666" cy="3911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68278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ential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eginner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ginner" id="{AEF29D72-34CC-C448-A679-08550D2D21D1}" vid="{04B54D62-7BE5-DF47-9F85-5B9FEF4E3E09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robotdesign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obotdesign" id="{AAEEB24F-C2B2-234D-BA53-A235E4BCEC08}" vid="{075A3DC6-4613-2647-AB36-C1FCFF28F909}"/>
    </a:ext>
  </a:extLst>
</a:theme>
</file>

<file path=ppt/theme/theme5.xml><?xml version="1.0" encoding="utf-8"?>
<a:theme xmlns:a="http://schemas.openxmlformats.org/drawingml/2006/main" name="1_beginner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ginner" id="{AEF29D72-34CC-C448-A679-08550D2D21D1}" vid="{04B54D62-7BE5-DF47-9F85-5B9FEF4E3E09}"/>
    </a:ext>
  </a:extLst>
</a:theme>
</file>

<file path=ppt/theme/theme6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1A3260"/>
      </a:accent1>
      <a:accent2>
        <a:srgbClr val="4590B8"/>
      </a:accent2>
      <a:accent3>
        <a:srgbClr val="45CBE8"/>
      </a:accent3>
      <a:accent4>
        <a:srgbClr val="969FA7"/>
      </a:accent4>
      <a:accent5>
        <a:srgbClr val="A2C777"/>
      </a:accent5>
      <a:accent6>
        <a:srgbClr val="42955F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ngineeringJournal" id="{97721FB4-21DC-6D4C-AC10-5E4545120761}" vid="{EB585347-F0B4-B74F-BF80-5185492EFC16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14739</TotalTime>
  <Words>722</Words>
  <Application>Microsoft Office PowerPoint</Application>
  <PresentationFormat>On-screen Show (4:3)</PresentationFormat>
  <Paragraphs>123</Paragraphs>
  <Slides>15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15</vt:i4>
      </vt:variant>
    </vt:vector>
  </HeadingPairs>
  <TitlesOfParts>
    <vt:vector size="29" baseType="lpstr">
      <vt:lpstr>Arial</vt:lpstr>
      <vt:lpstr>Arial Black</vt:lpstr>
      <vt:lpstr>Calibri</vt:lpstr>
      <vt:lpstr>Calibri Light</vt:lpstr>
      <vt:lpstr>Gill Sans MT</vt:lpstr>
      <vt:lpstr>Helvetica Neue</vt:lpstr>
      <vt:lpstr>Wingdings 2</vt:lpstr>
      <vt:lpstr>Essential</vt:lpstr>
      <vt:lpstr>beginner</vt:lpstr>
      <vt:lpstr>Custom Design</vt:lpstr>
      <vt:lpstr>robotdesign</vt:lpstr>
      <vt:lpstr>1_beginner</vt:lpstr>
      <vt:lpstr>1_Custom Design</vt:lpstr>
      <vt:lpstr>Dividend</vt:lpstr>
      <vt:lpstr>Bazele Technic </vt:lpstr>
      <vt:lpstr>Ești nou în TECHNIC?</vt:lpstr>
      <vt:lpstr>Bride</vt:lpstr>
      <vt:lpstr>TEST: faceți ceva cu o dimensiune lungă</vt:lpstr>
      <vt:lpstr>LIFTARMS – ANGLES</vt:lpstr>
      <vt:lpstr>Pini TECHNIC </vt:lpstr>
      <vt:lpstr>Testarea pinilor TECHNIC</vt:lpstr>
      <vt:lpstr>Cadrele</vt:lpstr>
      <vt:lpstr>Testarea cadrelor</vt:lpstr>
      <vt:lpstr>Schimbarea direcțiilor</vt:lpstr>
      <vt:lpstr>AXLES</vt:lpstr>
      <vt:lpstr>Conectorii de ax </vt:lpstr>
      <vt:lpstr>AXLE TEST</vt:lpstr>
      <vt:lpstr>Distanțiere</vt:lpstr>
      <vt:lpstr>Credits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Menu System</dc:title>
  <dc:creator>Sanjay Seshan</dc:creator>
  <cp:lastModifiedBy>Robotica</cp:lastModifiedBy>
  <cp:revision>208</cp:revision>
  <cp:lastPrinted>2016-08-04T16:20:00Z</cp:lastPrinted>
  <dcterms:created xsi:type="dcterms:W3CDTF">2014-10-28T21:59:38Z</dcterms:created>
  <dcterms:modified xsi:type="dcterms:W3CDTF">2023-08-26T08:37:14Z</dcterms:modified>
</cp:coreProperties>
</file>